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99" r:id="rId2"/>
    <p:sldId id="300" r:id="rId3"/>
    <p:sldId id="307" r:id="rId4"/>
    <p:sldId id="309" r:id="rId5"/>
    <p:sldId id="314" r:id="rId6"/>
    <p:sldId id="301" r:id="rId7"/>
    <p:sldId id="302" r:id="rId8"/>
    <p:sldId id="320" r:id="rId9"/>
    <p:sldId id="310" r:id="rId10"/>
    <p:sldId id="311" r:id="rId11"/>
    <p:sldId id="313" r:id="rId12"/>
    <p:sldId id="315" r:id="rId13"/>
    <p:sldId id="316" r:id="rId14"/>
    <p:sldId id="317" r:id="rId15"/>
    <p:sldId id="31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1D08AC45-1003-47F8-A3E4-CD0E59D0F6F3}">
          <p14:sldIdLst/>
        </p14:section>
        <p14:section name="Statistics" id="{3BC790F7-A47F-4E79-94EF-A6DDDE2A74AE}">
          <p14:sldIdLst/>
        </p14:section>
        <p14:section name="Estimation" id="{31DF66BD-6314-4383-9AF6-3850CAE70EB7}">
          <p14:sldIdLst>
            <p14:sldId id="299"/>
            <p14:sldId id="300"/>
            <p14:sldId id="307"/>
            <p14:sldId id="309"/>
            <p14:sldId id="314"/>
            <p14:sldId id="301"/>
            <p14:sldId id="302"/>
            <p14:sldId id="320"/>
            <p14:sldId id="310"/>
            <p14:sldId id="311"/>
            <p14:sldId id="313"/>
            <p14:sldId id="315"/>
            <p14:sldId id="316"/>
            <p14:sldId id="317"/>
            <p14:sldId id="318"/>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870"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F18FC4-0A55-4FB2-83AB-876306AA2082}" type="datetimeFigureOut">
              <a:rPr lang="en-US" smtClean="0"/>
              <a:pPr/>
              <a:t>10/18/2015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A0BB99-F2E1-4E13-BB48-81C18FFE65D3}" type="slidenum">
              <a:rPr lang="en-US" smtClean="0"/>
              <a:pPr/>
              <a:t>‹#›</a:t>
            </a:fld>
            <a:endParaRPr lang="en-US"/>
          </a:p>
        </p:txBody>
      </p:sp>
    </p:spTree>
    <p:extLst>
      <p:ext uri="{BB962C8B-B14F-4D97-AF65-F5344CB8AC3E}">
        <p14:creationId xmlns:p14="http://schemas.microsoft.com/office/powerpoint/2010/main" val="2819127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A0BB99-F2E1-4E13-BB48-81C18FFE65D3}" type="slidenum">
              <a:rPr lang="en-US" smtClean="0"/>
              <a:pPr/>
              <a:t>12</a:t>
            </a:fld>
            <a:endParaRPr lang="en-US"/>
          </a:p>
        </p:txBody>
      </p:sp>
    </p:spTree>
    <p:extLst>
      <p:ext uri="{BB962C8B-B14F-4D97-AF65-F5344CB8AC3E}">
        <p14:creationId xmlns:p14="http://schemas.microsoft.com/office/powerpoint/2010/main" val="2709521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20B9B5-C442-406F-B210-FBBC4239E52D}" type="datetimeFigureOut">
              <a:rPr lang="en-US" smtClean="0"/>
              <a:pPr/>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2424137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20B9B5-C442-406F-B210-FBBC4239E52D}" type="datetimeFigureOut">
              <a:rPr lang="en-US" smtClean="0"/>
              <a:pPr/>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1379640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20B9B5-C442-406F-B210-FBBC4239E52D}" type="datetimeFigureOut">
              <a:rPr lang="en-US" smtClean="0"/>
              <a:pPr/>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54416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20B9B5-C442-406F-B210-FBBC4239E52D}" type="datetimeFigureOut">
              <a:rPr lang="en-US" smtClean="0"/>
              <a:pPr/>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964988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20B9B5-C442-406F-B210-FBBC4239E52D}" type="datetimeFigureOut">
              <a:rPr lang="en-US" smtClean="0"/>
              <a:pPr/>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219820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20B9B5-C442-406F-B210-FBBC4239E52D}" type="datetimeFigureOut">
              <a:rPr lang="en-US" smtClean="0"/>
              <a:pPr/>
              <a:t>10/18/2015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48735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20B9B5-C442-406F-B210-FBBC4239E52D}" type="datetimeFigureOut">
              <a:rPr lang="en-US" smtClean="0"/>
              <a:pPr/>
              <a:t>10/18/2015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599230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20B9B5-C442-406F-B210-FBBC4239E52D}" type="datetimeFigureOut">
              <a:rPr lang="en-US" smtClean="0"/>
              <a:pPr/>
              <a:t>10/18/2015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444186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0B9B5-C442-406F-B210-FBBC4239E52D}" type="datetimeFigureOut">
              <a:rPr lang="en-US" smtClean="0"/>
              <a:pPr/>
              <a:t>10/18/2015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38494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20B9B5-C442-406F-B210-FBBC4239E52D}" type="datetimeFigureOut">
              <a:rPr lang="en-US" smtClean="0"/>
              <a:pPr/>
              <a:t>10/18/2015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225960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20B9B5-C442-406F-B210-FBBC4239E52D}" type="datetimeFigureOut">
              <a:rPr lang="en-US" smtClean="0"/>
              <a:pPr/>
              <a:t>10/18/2015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EF1AC-3540-4D18-A691-103C1CB46013}" type="slidenum">
              <a:rPr lang="en-US" smtClean="0"/>
              <a:pPr/>
              <a:t>‹#›</a:t>
            </a:fld>
            <a:endParaRPr lang="en-US"/>
          </a:p>
        </p:txBody>
      </p:sp>
    </p:spTree>
    <p:extLst>
      <p:ext uri="{BB962C8B-B14F-4D97-AF65-F5344CB8AC3E}">
        <p14:creationId xmlns:p14="http://schemas.microsoft.com/office/powerpoint/2010/main" val="3735712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20B9B5-C442-406F-B210-FBBC4239E52D}" type="datetimeFigureOut">
              <a:rPr lang="en-US" smtClean="0"/>
              <a:pPr/>
              <a:t>10/18/2015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EF1AC-3540-4D18-A691-103C1CB46013}" type="slidenum">
              <a:rPr lang="en-US" smtClean="0"/>
              <a:pPr/>
              <a:t>‹#›</a:t>
            </a:fld>
            <a:endParaRPr lang="en-US"/>
          </a:p>
        </p:txBody>
      </p:sp>
    </p:spTree>
    <p:extLst>
      <p:ext uri="{BB962C8B-B14F-4D97-AF65-F5344CB8AC3E}">
        <p14:creationId xmlns:p14="http://schemas.microsoft.com/office/powerpoint/2010/main" val="3922402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wmf"/><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Coin_Tossing.ht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Hypothesis Testing</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A statement has been made. We must decide whether to </a:t>
            </a:r>
            <a:r>
              <a:rPr lang="en-US" dirty="0"/>
              <a:t>b</a:t>
            </a:r>
            <a:r>
              <a:rPr lang="en-US" dirty="0" smtClean="0"/>
              <a:t>elieve it (or not). Our belief decision must ultimately stand on three legs:</a:t>
            </a:r>
          </a:p>
          <a:p>
            <a:r>
              <a:rPr lang="en-US" dirty="0" smtClean="0"/>
              <a:t>What does our general background knowledge and experience tell us (for example, what is the reputation of the speaker)?</a:t>
            </a:r>
          </a:p>
          <a:p>
            <a:r>
              <a:rPr lang="en-US" dirty="0" smtClean="0"/>
              <a:t>What is the cost of being wrong (believing a false statement, or disbelieving a true statement)?</a:t>
            </a:r>
          </a:p>
          <a:p>
            <a:r>
              <a:rPr lang="en-US" dirty="0" smtClean="0"/>
              <a:t>What does the relevant data tell us?</a:t>
            </a:r>
            <a:endParaRPr lang="en-US" dirty="0"/>
          </a:p>
        </p:txBody>
      </p:sp>
    </p:spTree>
    <p:extLst>
      <p:ext uri="{BB962C8B-B14F-4D97-AF65-F5344CB8AC3E}">
        <p14:creationId xmlns:p14="http://schemas.microsoft.com/office/powerpoint/2010/main" val="242945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096963"/>
          </a:xfrm>
        </p:spPr>
        <p:txBody>
          <a:bodyPr>
            <a:normAutofit/>
          </a:bodyPr>
          <a:lstStyle/>
          <a:p>
            <a:r>
              <a:rPr lang="en-US" sz="3200" dirty="0" smtClean="0"/>
              <a:t>The significance level of Mary’s data, with respect to the null hypothesis: “</a:t>
            </a:r>
            <a:r>
              <a:rPr lang="en-US" sz="3200" dirty="0" smtClean="0">
                <a:sym typeface="Symbol"/>
              </a:rPr>
              <a:t> ≥ $300”, is</a:t>
            </a:r>
            <a:endParaRPr lang="en-US" sz="3200" dirty="0"/>
          </a:p>
        </p:txBody>
      </p:sp>
      <p:pic>
        <p:nvPicPr>
          <p:cNvPr id="61442"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60674" y="1928018"/>
            <a:ext cx="6222652"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Connector 4"/>
          <p:cNvCxnSpPr/>
          <p:nvPr/>
        </p:nvCxnSpPr>
        <p:spPr>
          <a:xfrm flipV="1">
            <a:off x="3405673" y="4518818"/>
            <a:ext cx="0" cy="190500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029200" y="2349451"/>
            <a:ext cx="2514600" cy="646331"/>
          </a:xfrm>
          <a:prstGeom prst="rect">
            <a:avLst/>
          </a:prstGeom>
          <a:noFill/>
        </p:spPr>
        <p:txBody>
          <a:bodyPr wrap="square" rtlCol="0">
            <a:spAutoFit/>
          </a:bodyPr>
          <a:lstStyle/>
          <a:p>
            <a:pPr algn="ctr"/>
            <a:r>
              <a:rPr lang="en-US" dirty="0" smtClean="0">
                <a:sym typeface="Symbol"/>
              </a:rPr>
              <a:t> = $300</a:t>
            </a:r>
          </a:p>
          <a:p>
            <a:pPr algn="ctr"/>
            <a:r>
              <a:rPr lang="en-US" dirty="0" smtClean="0">
                <a:sym typeface="Symbol"/>
              </a:rPr>
              <a:t>s/n = $120/64 = $15</a:t>
            </a:r>
            <a:endParaRPr lang="en-US" dirty="0"/>
          </a:p>
        </p:txBody>
      </p:sp>
      <p:sp>
        <p:nvSpPr>
          <p:cNvPr id="10" name="TextBox 9"/>
          <p:cNvSpPr txBox="1"/>
          <p:nvPr/>
        </p:nvSpPr>
        <p:spPr>
          <a:xfrm>
            <a:off x="2590800" y="5823549"/>
            <a:ext cx="1219200" cy="369332"/>
          </a:xfrm>
          <a:prstGeom prst="rect">
            <a:avLst/>
          </a:prstGeom>
          <a:noFill/>
        </p:spPr>
        <p:txBody>
          <a:bodyPr wrap="square" rtlCol="0">
            <a:spAutoFit/>
          </a:bodyPr>
          <a:lstStyle/>
          <a:p>
            <a:r>
              <a:rPr lang="en-US" dirty="0" smtClean="0"/>
              <a:t>9.36%</a:t>
            </a:r>
            <a:endParaRPr lang="en-US" dirty="0"/>
          </a:p>
        </p:txBody>
      </p:sp>
      <p:sp>
        <p:nvSpPr>
          <p:cNvPr id="11" name="TextBox 10"/>
          <p:cNvSpPr txBox="1"/>
          <p:nvPr/>
        </p:nvSpPr>
        <p:spPr>
          <a:xfrm>
            <a:off x="3657600" y="4671218"/>
            <a:ext cx="1828800" cy="923330"/>
          </a:xfrm>
          <a:prstGeom prst="rect">
            <a:avLst/>
          </a:prstGeom>
          <a:noFill/>
        </p:spPr>
        <p:txBody>
          <a:bodyPr wrap="square" rtlCol="0">
            <a:spAutoFit/>
          </a:bodyPr>
          <a:lstStyle/>
          <a:p>
            <a:pPr algn="ctr"/>
            <a:r>
              <a:rPr lang="en-US" dirty="0" smtClean="0"/>
              <a:t>the t-distribution with 63 degrees of freedom</a:t>
            </a:r>
            <a:endParaRPr lang="en-US" dirty="0"/>
          </a:p>
        </p:txBody>
      </p:sp>
      <p:sp>
        <p:nvSpPr>
          <p:cNvPr id="12" name="TextBox 11"/>
          <p:cNvSpPr txBox="1"/>
          <p:nvPr/>
        </p:nvSpPr>
        <p:spPr>
          <a:xfrm>
            <a:off x="1485900" y="2080417"/>
            <a:ext cx="2209800" cy="2585323"/>
          </a:xfrm>
          <a:prstGeom prst="rect">
            <a:avLst/>
          </a:prstGeom>
          <a:noFill/>
        </p:spPr>
        <p:txBody>
          <a:bodyPr wrap="square" rtlCol="0">
            <a:spAutoFit/>
          </a:bodyPr>
          <a:lstStyle/>
          <a:p>
            <a:r>
              <a:rPr lang="en-US" dirty="0" smtClean="0"/>
              <a:t>The probability that Mary’s study would have yielded a sample mean of $280 or less, given that her study was actually done in a world where the true  mean is $300.</a:t>
            </a:r>
            <a:endParaRPr lang="en-US" dirty="0"/>
          </a:p>
        </p:txBody>
      </p:sp>
      <p:cxnSp>
        <p:nvCxnSpPr>
          <p:cNvPr id="14" name="Straight Arrow Connector 13"/>
          <p:cNvCxnSpPr/>
          <p:nvPr/>
        </p:nvCxnSpPr>
        <p:spPr>
          <a:xfrm>
            <a:off x="2209800" y="4624565"/>
            <a:ext cx="685800" cy="1228531"/>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6" name="Object 15"/>
          <p:cNvGraphicFramePr>
            <a:graphicFrameLocks noChangeAspect="1"/>
          </p:cNvGraphicFramePr>
          <p:nvPr>
            <p:extLst>
              <p:ext uri="{D42A27DB-BD31-4B8C-83A1-F6EECF244321}">
                <p14:modId xmlns:p14="http://schemas.microsoft.com/office/powerpoint/2010/main" val="2215060195"/>
              </p:ext>
            </p:extLst>
          </p:nvPr>
        </p:nvGraphicFramePr>
        <p:xfrm>
          <a:off x="7226689" y="5813036"/>
          <a:ext cx="298450" cy="379845"/>
        </p:xfrm>
        <a:graphic>
          <a:graphicData uri="http://schemas.openxmlformats.org/presentationml/2006/ole">
            <mc:AlternateContent xmlns:mc="http://schemas.openxmlformats.org/markup-compatibility/2006">
              <mc:Choice xmlns:v="urn:schemas-microsoft-com:vml" Requires="v">
                <p:oleObj spid="_x0000_s61508" name="Equation" r:id="rId4" imgW="139680" imgH="177480" progId="Equation.3">
                  <p:embed/>
                </p:oleObj>
              </mc:Choice>
              <mc:Fallback>
                <p:oleObj name="Equation" r:id="rId4" imgW="139680" imgH="177480" progId="Equation.3">
                  <p:embed/>
                  <p:pic>
                    <p:nvPicPr>
                      <p:cNvPr id="0" name=""/>
                      <p:cNvPicPr/>
                      <p:nvPr/>
                    </p:nvPicPr>
                    <p:blipFill>
                      <a:blip r:embed="rId5"/>
                      <a:stretch>
                        <a:fillRect/>
                      </a:stretch>
                    </p:blipFill>
                    <p:spPr>
                      <a:xfrm>
                        <a:off x="7226689" y="5813036"/>
                        <a:ext cx="298450" cy="379845"/>
                      </a:xfrm>
                      <a:prstGeom prst="rect">
                        <a:avLst/>
                      </a:prstGeom>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1139973995"/>
              </p:ext>
            </p:extLst>
          </p:nvPr>
        </p:nvGraphicFramePr>
        <p:xfrm>
          <a:off x="2209800" y="1295400"/>
          <a:ext cx="4706938" cy="533400"/>
        </p:xfrm>
        <a:graphic>
          <a:graphicData uri="http://schemas.openxmlformats.org/presentationml/2006/ole">
            <mc:AlternateContent xmlns:mc="http://schemas.openxmlformats.org/markup-compatibility/2006">
              <mc:Choice xmlns:v="urn:schemas-microsoft-com:vml" Requires="v">
                <p:oleObj spid="_x0000_s61509" name="Equation" r:id="rId6" imgW="1904760" imgH="215640" progId="Equation.3">
                  <p:embed/>
                </p:oleObj>
              </mc:Choice>
              <mc:Fallback>
                <p:oleObj name="Equation" r:id="rId6" imgW="1904760" imgH="215640" progId="Equation.3">
                  <p:embed/>
                  <p:pic>
                    <p:nvPicPr>
                      <p:cNvPr id="0" name=""/>
                      <p:cNvPicPr/>
                      <p:nvPr/>
                    </p:nvPicPr>
                    <p:blipFill>
                      <a:blip r:embed="rId7"/>
                      <a:stretch>
                        <a:fillRect/>
                      </a:stretch>
                    </p:blipFill>
                    <p:spPr>
                      <a:xfrm>
                        <a:off x="2209800" y="1295400"/>
                        <a:ext cx="4706938" cy="533400"/>
                      </a:xfrm>
                      <a:prstGeom prst="rect">
                        <a:avLst/>
                      </a:prstGeom>
                    </p:spPr>
                  </p:pic>
                </p:oleObj>
              </mc:Fallback>
            </mc:AlternateContent>
          </a:graphicData>
        </a:graphic>
      </p:graphicFrame>
    </p:spTree>
    <p:extLst>
      <p:ext uri="{BB962C8B-B14F-4D97-AF65-F5344CB8AC3E}">
        <p14:creationId xmlns:p14="http://schemas.microsoft.com/office/powerpoint/2010/main" val="2306829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“Hypothesis Testing Tool”</a:t>
            </a:r>
            <a:endParaRPr lang="en-US" dirty="0"/>
          </a:p>
        </p:txBody>
      </p:sp>
      <p:pic>
        <p:nvPicPr>
          <p:cNvPr id="6246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819400"/>
            <a:ext cx="8229600" cy="2925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Arrow Connector 4"/>
          <p:cNvCxnSpPr/>
          <p:nvPr/>
        </p:nvCxnSpPr>
        <p:spPr>
          <a:xfrm>
            <a:off x="3657600" y="4953000"/>
            <a:ext cx="2667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33400" y="1676400"/>
            <a:ext cx="7696200" cy="707886"/>
          </a:xfrm>
          <a:prstGeom prst="rect">
            <a:avLst/>
          </a:prstGeom>
          <a:noFill/>
        </p:spPr>
        <p:txBody>
          <a:bodyPr wrap="square" rtlCol="0">
            <a:spAutoFit/>
          </a:bodyPr>
          <a:lstStyle/>
          <a:p>
            <a:pPr marL="285750" indent="-285750">
              <a:buFont typeface="Arial" pitchFamily="34" charset="0"/>
              <a:buChar char="•"/>
            </a:pPr>
            <a:r>
              <a:rPr lang="en-US" sz="2000" dirty="0" smtClean="0"/>
              <a:t>The spreadsheet “Hypothesis_Testing_Tool.xls,” in the “Session 1” folder, does the required calculations automatically.</a:t>
            </a:r>
            <a:endParaRPr lang="en-US" sz="2000" dirty="0"/>
          </a:p>
        </p:txBody>
      </p:sp>
    </p:spTree>
    <p:extLst>
      <p:ext uri="{BB962C8B-B14F-4D97-AF65-F5344CB8AC3E}">
        <p14:creationId xmlns:p14="http://schemas.microsoft.com/office/powerpoint/2010/main" val="14603246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And now, how do we interpret “9.36%”?</a:t>
            </a:r>
            <a:endParaRPr lang="en-US" sz="3600" dirty="0"/>
          </a:p>
        </p:txBody>
      </p:sp>
      <p:sp>
        <p:nvSpPr>
          <p:cNvPr id="3" name="Content Placeholder 2"/>
          <p:cNvSpPr>
            <a:spLocks noGrp="1"/>
          </p:cNvSpPr>
          <p:nvPr>
            <p:ph idx="1"/>
          </p:nvPr>
        </p:nvSpPr>
        <p:spPr/>
        <p:txBody>
          <a:bodyPr/>
          <a:lstStyle/>
          <a:p>
            <a:pPr marL="0" indent="0">
              <a:buNone/>
            </a:pPr>
            <a:r>
              <a:rPr lang="en-US" dirty="0" smtClean="0">
                <a:hlinkClick r:id="rId3" action="ppaction://hlinkfile"/>
              </a:rPr>
              <a:t>Coin_Tossing.htm</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85017135"/>
              </p:ext>
            </p:extLst>
          </p:nvPr>
        </p:nvGraphicFramePr>
        <p:xfrm>
          <a:off x="838200" y="2819401"/>
          <a:ext cx="7391400" cy="3017520"/>
        </p:xfrm>
        <a:graphic>
          <a:graphicData uri="http://schemas.openxmlformats.org/drawingml/2006/table">
            <a:tbl>
              <a:tblPr firstRow="1" bandRow="1">
                <a:tableStyleId>{5C22544A-7EE6-4342-B048-85BDC9FD1C3A}</a:tableStyleId>
              </a:tblPr>
              <a:tblGrid>
                <a:gridCol w="2362200"/>
                <a:gridCol w="2699302"/>
                <a:gridCol w="2329898"/>
              </a:tblGrid>
              <a:tr h="792480">
                <a:tc>
                  <a:txBody>
                    <a:bodyPr/>
                    <a:lstStyle/>
                    <a:p>
                      <a:pPr algn="ctr"/>
                      <a:r>
                        <a:rPr lang="en-US" dirty="0"/>
                        <a:t>numeric significance level of the data  </a:t>
                      </a:r>
                    </a:p>
                  </a:txBody>
                  <a:tcPr anchor="ctr"/>
                </a:tc>
                <a:tc>
                  <a:txBody>
                    <a:bodyPr/>
                    <a:lstStyle/>
                    <a:p>
                      <a:pPr algn="ctr"/>
                      <a:r>
                        <a:rPr lang="en-US" dirty="0" smtClean="0"/>
                        <a:t>interpretation</a:t>
                      </a:r>
                      <a:r>
                        <a:rPr lang="en-US" dirty="0"/>
                        <a:t>: the data, all by itself, makes us  </a:t>
                      </a:r>
                    </a:p>
                  </a:txBody>
                  <a:tcPr anchor="ctr"/>
                </a:tc>
                <a:tc>
                  <a:txBody>
                    <a:bodyPr/>
                    <a:lstStyle/>
                    <a:p>
                      <a:pPr algn="ctr"/>
                      <a:r>
                        <a:rPr lang="en-US" dirty="0" smtClean="0"/>
                        <a:t>the data supports the alternative hypothesis</a:t>
                      </a:r>
                      <a:endParaRPr lang="en-US" dirty="0"/>
                    </a:p>
                  </a:txBody>
                  <a:tcPr anchor="ctr"/>
                </a:tc>
              </a:tr>
              <a:tr h="370840">
                <a:tc>
                  <a:txBody>
                    <a:bodyPr/>
                    <a:lstStyle/>
                    <a:p>
                      <a:r>
                        <a:rPr lang="en-US"/>
                        <a:t>above 20%</a:t>
                      </a:r>
                    </a:p>
                  </a:txBody>
                  <a:tcPr anchor="ctr"/>
                </a:tc>
                <a:tc>
                  <a:txBody>
                    <a:bodyPr/>
                    <a:lstStyle/>
                    <a:p>
                      <a:r>
                        <a:rPr lang="en-US"/>
                        <a:t>not at all suspicious</a:t>
                      </a:r>
                    </a:p>
                  </a:txBody>
                  <a:tcPr anchor="ctr"/>
                </a:tc>
                <a:tc>
                  <a:txBody>
                    <a:bodyPr/>
                    <a:lstStyle/>
                    <a:p>
                      <a:r>
                        <a:rPr lang="en-US" dirty="0"/>
                        <a:t>not at </a:t>
                      </a:r>
                      <a:r>
                        <a:rPr lang="en-US" dirty="0" smtClean="0"/>
                        <a:t>all</a:t>
                      </a:r>
                      <a:endParaRPr lang="en-US" dirty="0"/>
                    </a:p>
                  </a:txBody>
                  <a:tcPr anchor="ctr"/>
                </a:tc>
              </a:tr>
              <a:tr h="370840">
                <a:tc>
                  <a:txBody>
                    <a:bodyPr/>
                    <a:lstStyle/>
                    <a:p>
                      <a:r>
                        <a:rPr lang="en-US"/>
                        <a:t>between 10% and 20%</a:t>
                      </a:r>
                    </a:p>
                  </a:txBody>
                  <a:tcPr anchor="ctr"/>
                </a:tc>
                <a:tc>
                  <a:txBody>
                    <a:bodyPr/>
                    <a:lstStyle/>
                    <a:p>
                      <a:r>
                        <a:rPr lang="en-US"/>
                        <a:t>a little bit suspicious</a:t>
                      </a:r>
                    </a:p>
                  </a:txBody>
                  <a:tcPr anchor="ctr"/>
                </a:tc>
                <a:tc>
                  <a:txBody>
                    <a:bodyPr/>
                    <a:lstStyle/>
                    <a:p>
                      <a:r>
                        <a:rPr lang="en-US" dirty="0"/>
                        <a:t>a little </a:t>
                      </a:r>
                      <a:r>
                        <a:rPr lang="en-US" dirty="0" smtClean="0"/>
                        <a:t>bit</a:t>
                      </a:r>
                      <a:endParaRPr lang="en-US" dirty="0"/>
                    </a:p>
                  </a:txBody>
                  <a:tcPr anchor="ctr"/>
                </a:tc>
              </a:tr>
              <a:tr h="370840">
                <a:tc>
                  <a:txBody>
                    <a:bodyPr/>
                    <a:lstStyle/>
                    <a:p>
                      <a:r>
                        <a:rPr lang="en-US"/>
                        <a:t>between 5% and 10%</a:t>
                      </a:r>
                    </a:p>
                  </a:txBody>
                  <a:tcPr anchor="ctr"/>
                </a:tc>
                <a:tc>
                  <a:txBody>
                    <a:bodyPr/>
                    <a:lstStyle/>
                    <a:p>
                      <a:r>
                        <a:rPr lang="en-US"/>
                        <a:t>moderately suspicious</a:t>
                      </a:r>
                    </a:p>
                  </a:txBody>
                  <a:tcPr anchor="ctr"/>
                </a:tc>
                <a:tc>
                  <a:txBody>
                    <a:bodyPr/>
                    <a:lstStyle/>
                    <a:p>
                      <a:r>
                        <a:rPr lang="en-US" dirty="0" smtClean="0"/>
                        <a:t>moderately</a:t>
                      </a:r>
                      <a:endParaRPr lang="en-US" dirty="0"/>
                    </a:p>
                  </a:txBody>
                  <a:tcPr anchor="ctr"/>
                </a:tc>
              </a:tr>
              <a:tr h="370840">
                <a:tc>
                  <a:txBody>
                    <a:bodyPr/>
                    <a:lstStyle/>
                    <a:p>
                      <a:r>
                        <a:rPr lang="en-US"/>
                        <a:t>between 2% and 5%</a:t>
                      </a:r>
                    </a:p>
                  </a:txBody>
                  <a:tcPr anchor="ctr"/>
                </a:tc>
                <a:tc>
                  <a:txBody>
                    <a:bodyPr/>
                    <a:lstStyle/>
                    <a:p>
                      <a:r>
                        <a:rPr lang="en-US"/>
                        <a:t>very suspicious</a:t>
                      </a:r>
                    </a:p>
                  </a:txBody>
                  <a:tcPr anchor="ctr"/>
                </a:tc>
                <a:tc>
                  <a:txBody>
                    <a:bodyPr/>
                    <a:lstStyle/>
                    <a:p>
                      <a:r>
                        <a:rPr lang="en-US" dirty="0" smtClean="0"/>
                        <a:t>strongly</a:t>
                      </a:r>
                      <a:endParaRPr lang="en-US" dirty="0"/>
                    </a:p>
                  </a:txBody>
                  <a:tcPr anchor="ctr"/>
                </a:tc>
              </a:tr>
              <a:tr h="370840">
                <a:tc>
                  <a:txBody>
                    <a:bodyPr/>
                    <a:lstStyle/>
                    <a:p>
                      <a:r>
                        <a:rPr lang="en-US"/>
                        <a:t>between 1% and 2%</a:t>
                      </a:r>
                    </a:p>
                  </a:txBody>
                  <a:tcPr anchor="ctr"/>
                </a:tc>
                <a:tc>
                  <a:txBody>
                    <a:bodyPr/>
                    <a:lstStyle/>
                    <a:p>
                      <a:r>
                        <a:rPr lang="en-US"/>
                        <a:t>extremely suspicious</a:t>
                      </a:r>
                    </a:p>
                  </a:txBody>
                  <a:tcPr anchor="ctr"/>
                </a:tc>
                <a:tc>
                  <a:txBody>
                    <a:bodyPr/>
                    <a:lstStyle/>
                    <a:p>
                      <a:r>
                        <a:rPr lang="en-US" dirty="0" smtClean="0"/>
                        <a:t>very strongly</a:t>
                      </a:r>
                      <a:endParaRPr lang="en-US" dirty="0"/>
                    </a:p>
                  </a:txBody>
                  <a:tcPr anchor="ctr"/>
                </a:tc>
              </a:tr>
              <a:tr h="370840">
                <a:tc>
                  <a:txBody>
                    <a:bodyPr/>
                    <a:lstStyle/>
                    <a:p>
                      <a:r>
                        <a:rPr lang="en-US"/>
                        <a:t>below 1%</a:t>
                      </a:r>
                    </a:p>
                  </a:txBody>
                  <a:tcPr anchor="ctr"/>
                </a:tc>
                <a:tc>
                  <a:txBody>
                    <a:bodyPr/>
                    <a:lstStyle/>
                    <a:p>
                      <a:r>
                        <a:rPr lang="en-US" dirty="0"/>
                        <a:t>overwhelmingly suspicious</a:t>
                      </a:r>
                    </a:p>
                  </a:txBody>
                  <a:tcPr anchor="ctr"/>
                </a:tc>
                <a:tc>
                  <a:txBody>
                    <a:bodyPr/>
                    <a:lstStyle/>
                    <a:p>
                      <a:r>
                        <a:rPr lang="en-US" dirty="0" smtClean="0"/>
                        <a:t>incredibly</a:t>
                      </a:r>
                      <a:r>
                        <a:rPr lang="en-US" baseline="0" dirty="0" smtClean="0"/>
                        <a:t> strongly</a:t>
                      </a:r>
                      <a:endParaRPr lang="en-US" dirty="0"/>
                    </a:p>
                  </a:txBody>
                  <a:tcPr anchor="ctr"/>
                </a:tc>
              </a:tr>
            </a:tbl>
          </a:graphicData>
        </a:graphic>
      </p:graphicFrame>
    </p:spTree>
    <p:extLst>
      <p:ext uri="{BB962C8B-B14F-4D97-AF65-F5344CB8AC3E}">
        <p14:creationId xmlns:p14="http://schemas.microsoft.com/office/powerpoint/2010/main" val="242750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Processing a Loan Application</a:t>
            </a:r>
          </a:p>
        </p:txBody>
      </p:sp>
      <p:sp>
        <p:nvSpPr>
          <p:cNvPr id="3" name="Content Placeholder 2"/>
          <p:cNvSpPr>
            <a:spLocks noGrp="1"/>
          </p:cNvSpPr>
          <p:nvPr>
            <p:ph idx="1"/>
          </p:nvPr>
        </p:nvSpPr>
        <p:spPr/>
        <p:txBody>
          <a:bodyPr>
            <a:normAutofit lnSpcReduction="10000"/>
          </a:bodyPr>
          <a:lstStyle/>
          <a:p>
            <a:r>
              <a:rPr lang="en-US" dirty="0" smtClean="0"/>
              <a:t>So the data, all by itself, makes us “a bit suspicious.” What do we do?</a:t>
            </a:r>
          </a:p>
          <a:p>
            <a:r>
              <a:rPr lang="en-US" dirty="0" smtClean="0"/>
              <a:t>It depends.</a:t>
            </a:r>
          </a:p>
          <a:p>
            <a:pPr lvl="1"/>
            <a:r>
              <a:rPr lang="en-US" dirty="0" smtClean="0"/>
              <a:t>If the credit manager is a trusted lifelong friend …</a:t>
            </a:r>
          </a:p>
          <a:p>
            <a:pPr lvl="1"/>
            <a:r>
              <a:rPr lang="en-US" dirty="0" smtClean="0"/>
              <a:t>If the credit manager is already under suspicion …</a:t>
            </a:r>
            <a:endParaRPr lang="en-US" dirty="0"/>
          </a:p>
          <a:p>
            <a:pPr marL="457200" lvl="1" indent="0">
              <a:buNone/>
            </a:pPr>
            <a:endParaRPr lang="en-US" dirty="0"/>
          </a:p>
          <a:p>
            <a:r>
              <a:rPr lang="en-US" dirty="0" smtClean="0"/>
              <a:t>What if Mary’s sample mean were $260?</a:t>
            </a:r>
          </a:p>
          <a:p>
            <a:pPr lvl="1"/>
            <a:r>
              <a:rPr lang="en-US" dirty="0" smtClean="0"/>
              <a:t>With a significance level of 0.49%, the data, all by itself, makes us “overwhelmingly suspicious” …</a:t>
            </a:r>
            <a:endParaRPr lang="en-US" dirty="0"/>
          </a:p>
          <a:p>
            <a:pPr lvl="1"/>
            <a:endParaRPr lang="en-US" dirty="0"/>
          </a:p>
        </p:txBody>
      </p:sp>
    </p:spTree>
    <p:extLst>
      <p:ext uri="{BB962C8B-B14F-4D97-AF65-F5344CB8AC3E}">
        <p14:creationId xmlns:p14="http://schemas.microsoft.com/office/powerpoint/2010/main" val="1284108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One-Sided Complication</a:t>
            </a:r>
            <a:endParaRPr lang="en-US" dirty="0"/>
          </a:p>
        </p:txBody>
      </p:sp>
      <p:sp>
        <p:nvSpPr>
          <p:cNvPr id="3" name="Content Placeholder 2"/>
          <p:cNvSpPr>
            <a:spLocks noGrp="1"/>
          </p:cNvSpPr>
          <p:nvPr>
            <p:ph idx="1"/>
          </p:nvPr>
        </p:nvSpPr>
        <p:spPr/>
        <p:txBody>
          <a:bodyPr/>
          <a:lstStyle/>
          <a:p>
            <a:r>
              <a:rPr lang="en-US" dirty="0" smtClean="0"/>
              <a:t>A jury never finds the accused “innocent.”</a:t>
            </a:r>
          </a:p>
          <a:p>
            <a:pPr lvl="1"/>
            <a:r>
              <a:rPr lang="en-US" dirty="0" smtClean="0"/>
              <a:t>For example, if the prosecution presents no evidence at all, the jury simply finds the accused “not proven to be </a:t>
            </a:r>
            <a:r>
              <a:rPr lang="en-US" dirty="0"/>
              <a:t>g</a:t>
            </a:r>
            <a:r>
              <a:rPr lang="en-US" dirty="0" smtClean="0"/>
              <a:t>uilty.”</a:t>
            </a:r>
          </a:p>
          <a:p>
            <a:r>
              <a:rPr lang="en-US" dirty="0" smtClean="0"/>
              <a:t>Just so, we never conclude that data </a:t>
            </a:r>
            <a:r>
              <a:rPr lang="en-US" b="1" i="1" dirty="0" smtClean="0"/>
              <a:t>supports </a:t>
            </a:r>
            <a:r>
              <a:rPr lang="en-US" dirty="0" smtClean="0"/>
              <a:t>the null </a:t>
            </a:r>
            <a:r>
              <a:rPr lang="en-US" dirty="0"/>
              <a:t>h</a:t>
            </a:r>
            <a:r>
              <a:rPr lang="en-US" dirty="0" smtClean="0"/>
              <a:t>ypothesis.</a:t>
            </a:r>
          </a:p>
          <a:p>
            <a:pPr lvl="1"/>
            <a:r>
              <a:rPr lang="en-US" dirty="0" smtClean="0"/>
              <a:t>However, if data </a:t>
            </a:r>
            <a:r>
              <a:rPr lang="en-US" i="1" dirty="0" smtClean="0"/>
              <a:t>contradicts</a:t>
            </a:r>
            <a:r>
              <a:rPr lang="en-US" dirty="0" smtClean="0"/>
              <a:t> the null hypothesis, we </a:t>
            </a:r>
            <a:r>
              <a:rPr lang="en-US" i="1" dirty="0" smtClean="0"/>
              <a:t>can</a:t>
            </a:r>
            <a:r>
              <a:rPr lang="en-US" dirty="0" smtClean="0"/>
              <a:t> conclude that it supports the alternative.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757851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 If We Wish to Say that Data </a:t>
            </a:r>
            <a:r>
              <a:rPr lang="en-US" b="1" i="1" dirty="0" smtClean="0"/>
              <a:t>Supports</a:t>
            </a:r>
            <a:r>
              <a:rPr lang="en-US" dirty="0" smtClean="0"/>
              <a:t> a Claim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 take the opposite of the claim as our null hypothesis, and see if the data contradicts that opposite. If so, then we can say that the data supports the original claim.</a:t>
            </a:r>
          </a:p>
          <a:p>
            <a:r>
              <a:rPr lang="en-US" dirty="0" smtClean="0"/>
              <a:t>Examples:</a:t>
            </a:r>
          </a:p>
          <a:p>
            <a:pPr lvl="1"/>
            <a:r>
              <a:rPr lang="en-US" dirty="0" smtClean="0"/>
              <a:t>A clinical test of a new drug will take as the null hypothesis that patients who take the drug are equally or less healthy than those who don’t. </a:t>
            </a:r>
          </a:p>
          <a:p>
            <a:pPr lvl="1"/>
            <a:r>
              <a:rPr lang="en-US" dirty="0" smtClean="0"/>
              <a:t>An evaluation of a new marketing campaign will take as the null hypothesis that the campaign is not effective.</a:t>
            </a:r>
            <a:endParaRPr lang="en-US" dirty="0"/>
          </a:p>
        </p:txBody>
      </p:sp>
    </p:spTree>
    <p:extLst>
      <p:ext uri="{BB962C8B-B14F-4D97-AF65-F5344CB8AC3E}">
        <p14:creationId xmlns:p14="http://schemas.microsoft.com/office/powerpoint/2010/main" val="3771616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181600"/>
          </a:xfrm>
        </p:spPr>
        <p:txBody>
          <a:bodyPr/>
          <a:lstStyle/>
          <a:p>
            <a:r>
              <a:rPr lang="en-US" sz="2400" dirty="0" smtClean="0"/>
              <a:t>What does our general background knowledge and experience tell us (for example, what is the reputation of the speaker)? – </a:t>
            </a:r>
            <a:r>
              <a:rPr lang="en-US" sz="2400" i="1" dirty="0" smtClean="0"/>
              <a:t>The answer is typically already in the manager’s head.</a:t>
            </a:r>
          </a:p>
          <a:p>
            <a:r>
              <a:rPr lang="en-US" sz="2400" dirty="0" smtClean="0"/>
              <a:t>What is the cost of being wrong (believing a false statement, or disbelieving a true statement)? – </a:t>
            </a:r>
            <a:r>
              <a:rPr lang="en-US" sz="2400" i="1" dirty="0" smtClean="0"/>
              <a:t>Again, the answer is typically already in the manager’s head.</a:t>
            </a:r>
            <a:endParaRPr lang="en-US" sz="2400" dirty="0" smtClean="0"/>
          </a:p>
          <a:p>
            <a:r>
              <a:rPr lang="en-US" sz="2400" dirty="0" smtClean="0"/>
              <a:t>What does the relevant data tell us? – T</a:t>
            </a:r>
            <a:r>
              <a:rPr lang="en-US" sz="2400" i="1" dirty="0" smtClean="0"/>
              <a:t>he answer is typically </a:t>
            </a:r>
            <a:r>
              <a:rPr lang="en-US" sz="2400" b="1" dirty="0" smtClean="0"/>
              <a:t>not</a:t>
            </a:r>
            <a:r>
              <a:rPr lang="en-US" sz="2400" i="1" dirty="0" smtClean="0"/>
              <a:t> originally in the manager’s head. The goal of hypothesis testing is to put it there, in the simplest possible terms.</a:t>
            </a:r>
          </a:p>
          <a:p>
            <a:r>
              <a:rPr lang="en-US" sz="2400" dirty="0" smtClean="0"/>
              <a:t>Then, the job of the manager is to pull these three answers together, and make the “belief” decision. </a:t>
            </a:r>
            <a:r>
              <a:rPr lang="en-US" sz="2400" b="1" dirty="0" smtClean="0"/>
              <a:t>The statistical analysis contributes to this decision, but doesn’t make it.</a:t>
            </a:r>
          </a:p>
          <a:p>
            <a:endParaRPr lang="en-US" sz="2400" dirty="0"/>
          </a:p>
        </p:txBody>
      </p:sp>
      <p:sp>
        <p:nvSpPr>
          <p:cNvPr id="5" name="Title 1"/>
          <p:cNvSpPr>
            <a:spLocks noGrp="1"/>
          </p:cNvSpPr>
          <p:nvPr>
            <p:ph type="title"/>
          </p:nvPr>
        </p:nvSpPr>
        <p:spPr>
          <a:xfrm>
            <a:off x="457200" y="274638"/>
            <a:ext cx="8229600" cy="1143000"/>
          </a:xfrm>
        </p:spPr>
        <p:txBody>
          <a:bodyPr/>
          <a:lstStyle/>
          <a:p>
            <a:r>
              <a:rPr lang="en-US" dirty="0" smtClean="0"/>
              <a:t>Making the “Belief” Decision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t>
            </a:r>
            <a:r>
              <a:rPr lang="en-US" dirty="0"/>
              <a:t>G</a:t>
            </a:r>
            <a:r>
              <a:rPr lang="en-US" dirty="0" smtClean="0"/>
              <a:t>oal is Simple: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To put into the manager’s head a single phrase which summarizes all that the data says with respect to the original statement.</a:t>
            </a:r>
          </a:p>
          <a:p>
            <a:pPr marL="0" indent="0">
              <a:buNone/>
            </a:pPr>
            <a:endParaRPr lang="en-US" dirty="0" smtClean="0"/>
          </a:p>
          <a:p>
            <a:pPr marL="0" indent="0">
              <a:buNone/>
            </a:pPr>
            <a:r>
              <a:rPr lang="en-US" sz="2400" dirty="0" smtClean="0"/>
              <a:t>  “The data, </a:t>
            </a:r>
            <a:r>
              <a:rPr lang="en-US" sz="2400" i="1" dirty="0" smtClean="0"/>
              <a:t>all by itself, </a:t>
            </a:r>
            <a:r>
              <a:rPr lang="en-US" sz="2400" dirty="0" smtClean="0"/>
              <a:t>makes me ________ suspicious, because</a:t>
            </a:r>
          </a:p>
          <a:p>
            <a:pPr marL="0" indent="0">
              <a:buNone/>
            </a:pPr>
            <a:r>
              <a:rPr lang="en-US" sz="2400" dirty="0" smtClean="0"/>
              <a:t>    the data, </a:t>
            </a:r>
            <a:r>
              <a:rPr lang="en-US" sz="2400" i="1" dirty="0" smtClean="0"/>
              <a:t>all by itself, </a:t>
            </a:r>
            <a:r>
              <a:rPr lang="en-US" sz="2400" dirty="0" smtClean="0"/>
              <a:t>contradicts the statement ________ strongly.”</a:t>
            </a:r>
          </a:p>
          <a:p>
            <a:pPr marL="0" indent="0">
              <a:buNone/>
            </a:pPr>
            <a:r>
              <a:rPr lang="en-US" sz="2400" dirty="0" smtClean="0"/>
              <a:t>            {not at all, a little bit, </a:t>
            </a:r>
            <a:r>
              <a:rPr lang="en-US" sz="2400" dirty="0"/>
              <a:t>moderately, quite, very, overwhelmingly</a:t>
            </a:r>
            <a:r>
              <a:rPr lang="en-US" sz="2400" dirty="0" smtClean="0"/>
              <a:t>}</a:t>
            </a:r>
            <a:endParaRPr lang="en-US" sz="2400" dirty="0"/>
          </a:p>
          <a:p>
            <a:pPr marL="0" indent="0">
              <a:buNone/>
            </a:pPr>
            <a:endParaRPr lang="en-US" sz="2400" dirty="0" smtClean="0"/>
          </a:p>
          <a:p>
            <a:r>
              <a:rPr lang="en-US" dirty="0" smtClean="0"/>
              <a:t>We wish to choose the phrase which best fills the blanks.</a:t>
            </a:r>
          </a:p>
          <a:p>
            <a:pPr marL="0" indent="0">
              <a:buNone/>
            </a:pPr>
            <a:endParaRPr lang="en-US" sz="2800" dirty="0"/>
          </a:p>
        </p:txBody>
      </p:sp>
    </p:spTree>
    <p:extLst>
      <p:ext uri="{BB962C8B-B14F-4D97-AF65-F5344CB8AC3E}">
        <p14:creationId xmlns:p14="http://schemas.microsoft.com/office/powerpoint/2010/main" val="388798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What We </a:t>
            </a:r>
            <a:r>
              <a:rPr lang="en-US" i="1" dirty="0" smtClean="0"/>
              <a:t>Won’t</a:t>
            </a:r>
            <a:r>
              <a:rPr lang="en-US" dirty="0" smtClean="0"/>
              <a:t> Do</a:t>
            </a:r>
            <a:endParaRPr lang="en-US" dirty="0"/>
          </a:p>
        </p:txBody>
      </p:sp>
      <p:sp>
        <p:nvSpPr>
          <p:cNvPr id="3" name="Content Placeholder 2"/>
          <p:cNvSpPr>
            <a:spLocks noGrp="1"/>
          </p:cNvSpPr>
          <p:nvPr>
            <p:ph idx="1"/>
          </p:nvPr>
        </p:nvSpPr>
        <p:spPr>
          <a:xfrm>
            <a:off x="304800" y="1066800"/>
            <a:ext cx="8321040" cy="5638800"/>
          </a:xfrm>
        </p:spPr>
        <p:txBody>
          <a:bodyPr>
            <a:normAutofit/>
          </a:bodyPr>
          <a:lstStyle/>
          <a:p>
            <a:r>
              <a:rPr lang="en-US" sz="2800" dirty="0" smtClean="0"/>
              <a:t>Compute </a:t>
            </a:r>
            <a:r>
              <a:rPr lang="en-US" sz="2800" dirty="0" err="1" smtClean="0"/>
              <a:t>Pr</a:t>
            </a:r>
            <a:r>
              <a:rPr lang="en-US" sz="2800" dirty="0" smtClean="0"/>
              <a:t>(statement is true | we see this data).</a:t>
            </a:r>
          </a:p>
          <a:p>
            <a:pPr marL="0" indent="0">
              <a:buNone/>
            </a:pPr>
            <a:r>
              <a:rPr lang="en-US" sz="2800" dirty="0" smtClean="0"/>
              <a:t>(This depends on our prior beliefs, instead of just on the data. It requires that we pull those beliefs out of the manager’s head.)</a:t>
            </a:r>
          </a:p>
          <a:p>
            <a:pPr marL="0" indent="0">
              <a:buNone/>
            </a:pPr>
            <a:endParaRPr lang="en-US" sz="2800" dirty="0"/>
          </a:p>
          <a:p>
            <a:pPr marL="0" indent="0">
              <a:buNone/>
            </a:pPr>
            <a:endParaRPr lang="en-US" sz="2800" dirty="0" smtClean="0"/>
          </a:p>
          <a:p>
            <a:r>
              <a:rPr lang="en-US" sz="2800" dirty="0" smtClean="0"/>
              <a:t>Compute  </a:t>
            </a:r>
            <a:r>
              <a:rPr lang="en-US" sz="2800" dirty="0" err="1" smtClean="0"/>
              <a:t>Pr</a:t>
            </a:r>
            <a:r>
              <a:rPr lang="en-US" sz="2800" dirty="0" smtClean="0"/>
              <a:t>(we see this data | statement is true).</a:t>
            </a:r>
          </a:p>
          <a:p>
            <a:pPr marL="0" indent="0">
              <a:buNone/>
            </a:pPr>
            <a:r>
              <a:rPr lang="en-US" sz="2800" dirty="0" smtClean="0"/>
              <a:t>This depends </a:t>
            </a:r>
            <a:r>
              <a:rPr lang="en-US" sz="2800" i="1" dirty="0" smtClean="0"/>
              <a:t>just</a:t>
            </a:r>
            <a:r>
              <a:rPr lang="en-US" sz="2800" dirty="0" smtClean="0"/>
              <a:t> on the data. Since we don’t expect to see improbable things on a regular basis, a small value makes us very suspicious.</a:t>
            </a:r>
          </a:p>
          <a:p>
            <a:pPr marL="0" indent="0">
              <a:buNone/>
            </a:pPr>
            <a:endParaRPr lang="en-US" dirty="0"/>
          </a:p>
        </p:txBody>
      </p:sp>
      <p:sp>
        <p:nvSpPr>
          <p:cNvPr id="4" name="Title 1"/>
          <p:cNvSpPr txBox="1">
            <a:spLocks/>
          </p:cNvSpPr>
          <p:nvPr/>
        </p:nvSpPr>
        <p:spPr>
          <a:xfrm>
            <a:off x="381000" y="3048000"/>
            <a:ext cx="82296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What We </a:t>
            </a:r>
            <a:r>
              <a:rPr lang="en-US" b="1" dirty="0" smtClean="0"/>
              <a:t>Will</a:t>
            </a:r>
            <a:r>
              <a:rPr lang="en-US" dirty="0" smtClean="0"/>
              <a:t> Do</a:t>
            </a:r>
            <a:endParaRPr lang="en-US" dirty="0"/>
          </a:p>
        </p:txBody>
      </p:sp>
      <p:sp>
        <p:nvSpPr>
          <p:cNvPr id="10" name="Rectangle 9"/>
          <p:cNvSpPr/>
          <p:nvPr/>
        </p:nvSpPr>
        <p:spPr>
          <a:xfrm>
            <a:off x="685800" y="1066800"/>
            <a:ext cx="72390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685800" y="1066800"/>
            <a:ext cx="7391400" cy="533400"/>
          </a:xfrm>
          <a:prstGeom prst="line">
            <a:avLst/>
          </a:prstGeom>
          <a:ln w="53975">
            <a:solidFill>
              <a:schemeClr val="tx1">
                <a:lumMod val="95000"/>
                <a:lumOff val="5000"/>
                <a:alpha val="32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685800" y="1066800"/>
            <a:ext cx="7391400" cy="533400"/>
          </a:xfrm>
          <a:prstGeom prst="line">
            <a:avLst/>
          </a:prstGeom>
          <a:ln w="53975">
            <a:solidFill>
              <a:schemeClr val="tx1">
                <a:lumMod val="95000"/>
                <a:lumOff val="5000"/>
                <a:alpha val="32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4702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This is Analogous to the British System of Criminal Justice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statement on trial – the so-called “null hypothesis” – is that “the accused is innocent.”</a:t>
            </a:r>
          </a:p>
          <a:p>
            <a:r>
              <a:rPr lang="en-US" dirty="0" smtClean="0"/>
              <a:t>The prosecution presents evidence.</a:t>
            </a:r>
          </a:p>
          <a:p>
            <a:r>
              <a:rPr lang="en-US" dirty="0" smtClean="0"/>
              <a:t>The jury asks itself: “How likely is it that this evidence would have turned up, just by chance, if the accused really </a:t>
            </a:r>
            <a:r>
              <a:rPr lang="en-US" i="1" dirty="0" smtClean="0"/>
              <a:t>is</a:t>
            </a:r>
            <a:r>
              <a:rPr lang="en-US" dirty="0" smtClean="0"/>
              <a:t> innocent?”</a:t>
            </a:r>
          </a:p>
          <a:p>
            <a:r>
              <a:rPr lang="en-US" dirty="0" smtClean="0"/>
              <a:t>If this probability is close to 0, then the evidence strongly contradicts the initial presumption of innocence … and the jury finds the accused “Guilty!”</a:t>
            </a:r>
            <a:endParaRPr lang="en-US" dirty="0"/>
          </a:p>
        </p:txBody>
      </p:sp>
    </p:spTree>
    <p:extLst>
      <p:ext uri="{BB962C8B-B14F-4D97-AF65-F5344CB8AC3E}">
        <p14:creationId xmlns:p14="http://schemas.microsoft.com/office/powerpoint/2010/main" val="1677118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dirty="0" smtClean="0"/>
              <a:t>Example: Processing a Loan Application</a:t>
            </a:r>
            <a:endParaRPr lang="en-US" sz="3600" dirty="0"/>
          </a:p>
        </p:txBody>
      </p:sp>
      <p:sp>
        <p:nvSpPr>
          <p:cNvPr id="3" name="Content Placeholder 2"/>
          <p:cNvSpPr>
            <a:spLocks noGrp="1"/>
          </p:cNvSpPr>
          <p:nvPr>
            <p:ph idx="1"/>
          </p:nvPr>
        </p:nvSpPr>
        <p:spPr>
          <a:xfrm>
            <a:off x="457200" y="1295400"/>
            <a:ext cx="8229600" cy="4525963"/>
          </a:xfrm>
        </p:spPr>
        <p:txBody>
          <a:bodyPr>
            <a:noAutofit/>
          </a:bodyPr>
          <a:lstStyle/>
          <a:p>
            <a:pPr>
              <a:spcBef>
                <a:spcPts val="0"/>
              </a:spcBef>
              <a:spcAft>
                <a:spcPts val="1200"/>
              </a:spcAft>
            </a:pPr>
            <a:r>
              <a:rPr lang="en-US" sz="2000" dirty="0" smtClean="0"/>
              <a:t>You’re the commercial loan officer at a bank, in the process of reviewing a loan application recently filed by a local firm. Examining the firm’s list of assets, you notice that the largest single item is $3 million in accounts receivable. You’ve heard enough scare stories, about loan applicants “manufacturing” receivables out of thin air, that it seems appropriate to check whether these receivables actually exist. You send a junior associate, Mary, out to meet with the firm’s credit manager.</a:t>
            </a:r>
          </a:p>
          <a:p>
            <a:r>
              <a:rPr lang="en-US" sz="2000" dirty="0" smtClean="0"/>
              <a:t>Whatever report Mary brings back, your final decision of whether to believe that the claimed receivables exist will be influenced by the firm’s general reputation, and by any personal knowledge you may have concerning the credit manager. As well, the consequences of being wrong – possibly approving an overly-risky loan if you decide to believe the receivables are there and they’re not, or alienating a commercial client by disbelieving the claim and requiring an outside credit audit of the firm before continuing to process the application, when indeed the receivables are as claimed – will play a role in your eventual decision.</a:t>
            </a:r>
          </a:p>
          <a:p>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Processing a Loan Application</a:t>
            </a:r>
          </a:p>
        </p:txBody>
      </p:sp>
      <p:sp>
        <p:nvSpPr>
          <p:cNvPr id="3" name="Content Placeholder 2"/>
          <p:cNvSpPr>
            <a:spLocks noGrp="1"/>
          </p:cNvSpPr>
          <p:nvPr>
            <p:ph idx="1"/>
          </p:nvPr>
        </p:nvSpPr>
        <p:spPr>
          <a:xfrm>
            <a:off x="457200" y="1600200"/>
            <a:ext cx="8229600" cy="4953000"/>
          </a:xfrm>
        </p:spPr>
        <p:txBody>
          <a:bodyPr>
            <a:normAutofit lnSpcReduction="10000"/>
          </a:bodyPr>
          <a:lstStyle/>
          <a:p>
            <a:pPr>
              <a:spcBef>
                <a:spcPts val="0"/>
              </a:spcBef>
              <a:spcAft>
                <a:spcPts val="1200"/>
              </a:spcAft>
            </a:pPr>
            <a:r>
              <a:rPr lang="en-US" sz="2000" dirty="0" smtClean="0"/>
              <a:t>Later in the day, Mary returns from her meeting. She reports that the credit manager told her there were 10,000 customers holding credit accounts with the firm. He justified the claimed value of receivables by telling her that the average amount due to be paid per account was at least $300.</a:t>
            </a:r>
          </a:p>
          <a:p>
            <a:pPr>
              <a:spcBef>
                <a:spcPts val="0"/>
              </a:spcBef>
              <a:spcAft>
                <a:spcPts val="1200"/>
              </a:spcAft>
            </a:pPr>
            <a:r>
              <a:rPr lang="en-US" sz="2000" dirty="0" smtClean="0"/>
              <a:t>With his permission, she confirmed (by physical measurement) the existence of about 10,000 customer folders. (You decide to accept this part of the credit manager’s claim.) She selected a random sample of 64 accounts at random, and contacted the account-holders. They all acknowledged soon-to-be-paid debts to the firm. The sample mean amount due was $280, with a sample standard deviation of $120.</a:t>
            </a:r>
          </a:p>
          <a:p>
            <a:r>
              <a:rPr lang="en-US" sz="2000" dirty="0" smtClean="0"/>
              <a:t>What do we make of this data? It contradicts the claim to some extent, but how strongly? It could be that the claim is true, and Mary simply came up with an underestimate due to the randomness of her sampling (her “exposure to sampling error”).</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Compute, then Interpret</a:t>
            </a:r>
            <a:endParaRPr lang="en-US" dirty="0"/>
          </a:p>
        </p:txBody>
      </p:sp>
      <p:sp>
        <p:nvSpPr>
          <p:cNvPr id="3" name="Content Placeholder 2"/>
          <p:cNvSpPr>
            <a:spLocks noGrp="1"/>
          </p:cNvSpPr>
          <p:nvPr>
            <p:ph idx="1"/>
          </p:nvPr>
        </p:nvSpPr>
        <p:spPr>
          <a:xfrm>
            <a:off x="457200" y="1371600"/>
            <a:ext cx="8305800" cy="5105400"/>
          </a:xfrm>
        </p:spPr>
        <p:txBody>
          <a:bodyPr>
            <a:normAutofit fontScale="25000" lnSpcReduction="20000"/>
          </a:bodyPr>
          <a:lstStyle/>
          <a:p>
            <a:r>
              <a:rPr lang="en-US" sz="8000" dirty="0"/>
              <a:t>What do we make of </a:t>
            </a:r>
            <a:r>
              <a:rPr lang="en-US" sz="8000" dirty="0" smtClean="0"/>
              <a:t>Mary’s </a:t>
            </a:r>
            <a:r>
              <a:rPr lang="en-US" sz="8000" dirty="0"/>
              <a:t>data? We </a:t>
            </a:r>
            <a:r>
              <a:rPr lang="en-US" sz="8000" dirty="0" smtClean="0"/>
              <a:t>answer this question in two steps.  First, we </a:t>
            </a:r>
            <a:r>
              <a:rPr lang="en-US" sz="8000" dirty="0"/>
              <a:t>compute  </a:t>
            </a:r>
            <a:r>
              <a:rPr lang="en-US" sz="8000" dirty="0" err="1"/>
              <a:t>Pr</a:t>
            </a:r>
            <a:r>
              <a:rPr lang="en-US" sz="8000" dirty="0"/>
              <a:t>(we see this data | statement is true</a:t>
            </a:r>
            <a:r>
              <a:rPr lang="en-US" sz="8000" dirty="0" smtClean="0"/>
              <a:t>). More </a:t>
            </a:r>
            <a:r>
              <a:rPr lang="en-US" sz="8000" dirty="0"/>
              <a:t>precisely:</a:t>
            </a:r>
          </a:p>
          <a:p>
            <a:endParaRPr lang="en-US" sz="8000" dirty="0" smtClean="0"/>
          </a:p>
          <a:p>
            <a:endParaRPr lang="en-US" sz="6200" dirty="0" smtClean="0"/>
          </a:p>
          <a:p>
            <a:endParaRPr lang="en-US" sz="6200" dirty="0" smtClean="0"/>
          </a:p>
          <a:p>
            <a:endParaRPr lang="en-US" sz="6200" dirty="0" smtClean="0"/>
          </a:p>
          <a:p>
            <a:endParaRPr lang="en-US" sz="6200" dirty="0" smtClean="0"/>
          </a:p>
          <a:p>
            <a:endParaRPr lang="en-US" sz="6200" dirty="0" smtClean="0"/>
          </a:p>
          <a:p>
            <a:endParaRPr lang="en-US" sz="6200" dirty="0" smtClean="0"/>
          </a:p>
          <a:p>
            <a:endParaRPr lang="en-US" sz="6200" dirty="0" smtClean="0"/>
          </a:p>
          <a:p>
            <a:pPr>
              <a:spcBef>
                <a:spcPts val="900"/>
              </a:spcBef>
            </a:pPr>
            <a:r>
              <a:rPr lang="en-US" sz="8000" dirty="0" smtClean="0"/>
              <a:t>This number is called </a:t>
            </a:r>
            <a:r>
              <a:rPr lang="en-US" sz="8000" b="1" i="1" dirty="0" smtClean="0"/>
              <a:t>the significance level of the data</a:t>
            </a:r>
            <a:r>
              <a:rPr lang="en-US" sz="8000" dirty="0" smtClean="0"/>
              <a:t>, with respect to the statement under investigation (i.e., </a:t>
            </a:r>
            <a:r>
              <a:rPr lang="en-US" sz="8000" b="1" dirty="0" smtClean="0"/>
              <a:t>with respect to </a:t>
            </a:r>
            <a:r>
              <a:rPr lang="en-US" sz="8000" b="1" i="1" dirty="0" smtClean="0"/>
              <a:t>the null hypothesis</a:t>
            </a:r>
            <a:r>
              <a:rPr lang="en-US" sz="8000" dirty="0" smtClean="0"/>
              <a:t>). (Some authors/software call this significance level the “p-value” of the data.)</a:t>
            </a:r>
          </a:p>
          <a:p>
            <a:pPr>
              <a:spcBef>
                <a:spcPts val="900"/>
              </a:spcBef>
            </a:pPr>
            <a:r>
              <a:rPr lang="en-US" sz="8000" dirty="0" smtClean="0"/>
              <a:t>Then, we interpret the number:  A small value forces us to say, “Either the statement is true, and we’ve been very unlucky (i.e., we’ve drawn a very misrepresentative sample), or the statement is false.  We don’t typically expect to be very unlucky, so the data, all by itself, makes us quite suspicious.”</a:t>
            </a:r>
          </a:p>
          <a:p>
            <a:endParaRPr lang="en-US" dirty="0" smtClean="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39734624"/>
              </p:ext>
            </p:extLst>
          </p:nvPr>
        </p:nvGraphicFramePr>
        <p:xfrm>
          <a:off x="1066800" y="2286000"/>
          <a:ext cx="7010400" cy="1523999"/>
        </p:xfrm>
        <a:graphic>
          <a:graphicData uri="http://schemas.openxmlformats.org/drawingml/2006/table">
            <a:tbl>
              <a:tblPr firstRow="1" bandRow="1">
                <a:effectLst/>
                <a:tableStyleId>{5C22544A-7EE6-4342-B048-85BDC9FD1C3A}</a:tableStyleId>
              </a:tblPr>
              <a:tblGrid>
                <a:gridCol w="736092"/>
                <a:gridCol w="3049524"/>
                <a:gridCol w="420624"/>
                <a:gridCol w="2516733"/>
                <a:gridCol w="287427"/>
              </a:tblGrid>
              <a:tr h="1523999">
                <a:tc>
                  <a:txBody>
                    <a:bodyPr/>
                    <a:lstStyle/>
                    <a:p>
                      <a:pPr algn="ctr"/>
                      <a:r>
                        <a:rPr lang="en-US" b="0" dirty="0" err="1" smtClean="0">
                          <a:solidFill>
                            <a:schemeClr val="tx1"/>
                          </a:solidFill>
                        </a:rPr>
                        <a:t>Pr</a:t>
                      </a:r>
                      <a:r>
                        <a:rPr lang="en-US" b="0" dirty="0" smtClean="0">
                          <a:solidFill>
                            <a:schemeClr val="tx1"/>
                          </a:solidFill>
                        </a:rPr>
                        <a:t> (</a:t>
                      </a:r>
                      <a:endParaRPr lang="en-US" b="0" dirty="0">
                        <a:solidFill>
                          <a:schemeClr val="tx1"/>
                        </a:solidFill>
                      </a:endParaRPr>
                    </a:p>
                  </a:txBody>
                  <a:tcPr anchor="ctr">
                    <a:noFill/>
                  </a:tcPr>
                </a:tc>
                <a:tc>
                  <a:txBody>
                    <a:bodyPr/>
                    <a:lstStyle/>
                    <a:p>
                      <a:pPr algn="ctr"/>
                      <a:r>
                        <a:rPr lang="en-US" b="0" dirty="0" smtClean="0">
                          <a:solidFill>
                            <a:schemeClr val="tx1"/>
                          </a:solidFill>
                        </a:rPr>
                        <a:t>conducting a study such as we just did, we’d see data at least as contradictory to the statement as the data we are, in fact, seeing </a:t>
                      </a:r>
                      <a:endParaRPr lang="en-US" b="0" dirty="0">
                        <a:solidFill>
                          <a:schemeClr val="tx1"/>
                        </a:solidFill>
                      </a:endParaRPr>
                    </a:p>
                  </a:txBody>
                  <a:tcPr anchor="ctr">
                    <a:noFill/>
                  </a:tcPr>
                </a:tc>
                <a:tc>
                  <a:txBody>
                    <a:bodyPr/>
                    <a:lstStyle/>
                    <a:p>
                      <a:pPr algn="ctr"/>
                      <a:r>
                        <a:rPr lang="en-US" b="0" dirty="0" smtClean="0">
                          <a:solidFill>
                            <a:schemeClr val="tx1"/>
                          </a:solidFill>
                        </a:rPr>
                        <a:t>|</a:t>
                      </a:r>
                      <a:endParaRPr lang="en-US" b="0" dirty="0">
                        <a:solidFill>
                          <a:schemeClr val="tx1"/>
                        </a:solidFill>
                      </a:endParaRPr>
                    </a:p>
                  </a:txBody>
                  <a:tcPr anchor="ctr">
                    <a:noFill/>
                  </a:tcPr>
                </a:tc>
                <a:tc>
                  <a:txBody>
                    <a:bodyPr/>
                    <a:lstStyle/>
                    <a:p>
                      <a:pPr algn="ctr"/>
                      <a:r>
                        <a:rPr lang="en-US" b="0" dirty="0" smtClean="0">
                          <a:solidFill>
                            <a:schemeClr val="tx1"/>
                          </a:solidFill>
                        </a:rPr>
                        <a:t>the statement is true, in a way that fits the observed data as well as possible </a:t>
                      </a:r>
                      <a:endParaRPr lang="en-US" b="0" dirty="0">
                        <a:solidFill>
                          <a:schemeClr val="tx1"/>
                        </a:solidFill>
                      </a:endParaRPr>
                    </a:p>
                  </a:txBody>
                  <a:tcPr anchor="ctr">
                    <a:noFill/>
                  </a:tcPr>
                </a:tc>
                <a:tc>
                  <a:txBody>
                    <a:bodyPr/>
                    <a:lstStyle/>
                    <a:p>
                      <a:pPr algn="ctr"/>
                      <a:r>
                        <a:rPr lang="en-US" b="0" dirty="0" smtClean="0">
                          <a:solidFill>
                            <a:schemeClr val="tx1"/>
                          </a:solidFill>
                        </a:rPr>
                        <a:t>)</a:t>
                      </a:r>
                      <a:endParaRPr lang="en-US" b="0" dirty="0">
                        <a:solidFill>
                          <a:schemeClr val="tx1"/>
                        </a:solidFill>
                      </a:endParaRPr>
                    </a:p>
                  </a:txBody>
                  <a:tcPr anchor="ctr">
                    <a:noFill/>
                  </a:tcPr>
                </a:tc>
              </a:tr>
            </a:tbl>
          </a:graphicData>
        </a:graphic>
      </p:graphicFrame>
    </p:spTree>
    <p:extLst>
      <p:ext uri="{BB962C8B-B14F-4D97-AF65-F5344CB8AC3E}">
        <p14:creationId xmlns:p14="http://schemas.microsoft.com/office/powerpoint/2010/main" val="778765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Null Hypothesis: “</a:t>
            </a:r>
            <a:r>
              <a:rPr lang="en-US" dirty="0" smtClean="0">
                <a:sym typeface="Symbol"/>
              </a:rPr>
              <a:t>≥$300</a:t>
            </a:r>
            <a:r>
              <a:rPr lang="en-US" dirty="0" smtClean="0"/>
              <a:t>”</a:t>
            </a:r>
            <a:endParaRPr lang="en-US" dirty="0"/>
          </a:p>
        </p:txBody>
      </p:sp>
      <p:sp>
        <p:nvSpPr>
          <p:cNvPr id="3" name="Content Placeholder 2"/>
          <p:cNvSpPr>
            <a:spLocks noGrp="1"/>
          </p:cNvSpPr>
          <p:nvPr>
            <p:ph idx="1"/>
          </p:nvPr>
        </p:nvSpPr>
        <p:spPr/>
        <p:txBody>
          <a:bodyPr/>
          <a:lstStyle/>
          <a:p>
            <a:r>
              <a:rPr lang="en-US" dirty="0" smtClean="0"/>
              <a:t>Mary’s sample mean is $280. Giving the original statement every possible chance of being found “innocent,” we’ll assume that Mary did her study in a world where the true mean is actually $300.</a:t>
            </a:r>
          </a:p>
          <a:p>
            <a:r>
              <a:rPr lang="en-US" dirty="0" smtClean="0"/>
              <a:t>Let      be the estimate Mary might have gotten, had she done her study in this assumed world.</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107201999"/>
              </p:ext>
            </p:extLst>
          </p:nvPr>
        </p:nvGraphicFramePr>
        <p:xfrm>
          <a:off x="1524000" y="4191000"/>
          <a:ext cx="359229" cy="457200"/>
        </p:xfrm>
        <a:graphic>
          <a:graphicData uri="http://schemas.openxmlformats.org/presentationml/2006/ole">
            <mc:AlternateContent xmlns:mc="http://schemas.openxmlformats.org/markup-compatibility/2006">
              <mc:Choice xmlns:v="urn:schemas-microsoft-com:vml" Requires="v">
                <p:oleObj spid="_x0000_s63519" name="Equation" r:id="rId3" imgW="139680" imgH="177480" progId="Equation.3">
                  <p:embed/>
                </p:oleObj>
              </mc:Choice>
              <mc:Fallback>
                <p:oleObj name="Equation" r:id="rId3" imgW="139680" imgH="177480" progId="Equation.3">
                  <p:embed/>
                  <p:pic>
                    <p:nvPicPr>
                      <p:cNvPr id="0" name=""/>
                      <p:cNvPicPr/>
                      <p:nvPr/>
                    </p:nvPicPr>
                    <p:blipFill>
                      <a:blip r:embed="rId4"/>
                      <a:stretch>
                        <a:fillRect/>
                      </a:stretch>
                    </p:blipFill>
                    <p:spPr>
                      <a:xfrm>
                        <a:off x="1524000" y="4191000"/>
                        <a:ext cx="359229" cy="457200"/>
                      </a:xfrm>
                      <a:prstGeom prst="rect">
                        <a:avLst/>
                      </a:prstGeom>
                    </p:spPr>
                  </p:pic>
                </p:oleObj>
              </mc:Fallback>
            </mc:AlternateContent>
          </a:graphicData>
        </a:graphic>
      </p:graphicFrame>
    </p:spTree>
    <p:extLst>
      <p:ext uri="{BB962C8B-B14F-4D97-AF65-F5344CB8AC3E}">
        <p14:creationId xmlns:p14="http://schemas.microsoft.com/office/powerpoint/2010/main" val="3640835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7178</TotalTime>
  <Words>1460</Words>
  <Application>Microsoft Office PowerPoint</Application>
  <PresentationFormat>On-screen Show (4:3)</PresentationFormat>
  <Paragraphs>108</Paragraphs>
  <Slides>15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Equation</vt:lpstr>
      <vt:lpstr>Hypothesis Testing</vt:lpstr>
      <vt:lpstr>Making the “Belief” Decision</vt:lpstr>
      <vt:lpstr>Our Goal is Simple:</vt:lpstr>
      <vt:lpstr>What We Won’t Do</vt:lpstr>
      <vt:lpstr>This is Analogous to the British System of Criminal Justice</vt:lpstr>
      <vt:lpstr>Example: Processing a Loan Application</vt:lpstr>
      <vt:lpstr>Processing a Loan Application</vt:lpstr>
      <vt:lpstr>Compute, then Interpret</vt:lpstr>
      <vt:lpstr>Null Hypothesis: “≥$300”</vt:lpstr>
      <vt:lpstr>The significance level of Mary’s data, with respect to the null hypothesis: “ ≥ $300”, is</vt:lpstr>
      <vt:lpstr>The “Hypothesis Testing Tool”</vt:lpstr>
      <vt:lpstr>And now, how do we interpret “9.36%”?</vt:lpstr>
      <vt:lpstr>Processing a Loan Application</vt:lpstr>
      <vt:lpstr>The One-Sided Complication</vt:lpstr>
      <vt:lpstr>So, If We Wish to Say that Data Supports a Claim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Statistics</dc:title>
  <dc:creator>Bob</dc:creator>
  <cp:lastModifiedBy>Bob</cp:lastModifiedBy>
  <cp:revision>545</cp:revision>
  <dcterms:created xsi:type="dcterms:W3CDTF">2012-10-04T11:53:53Z</dcterms:created>
  <dcterms:modified xsi:type="dcterms:W3CDTF">2015-10-19T01:29:34Z</dcterms:modified>
</cp:coreProperties>
</file>